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53" r:id="rId2"/>
    <p:sldId id="400" r:id="rId3"/>
    <p:sldId id="399" r:id="rId4"/>
    <p:sldId id="402" r:id="rId5"/>
    <p:sldId id="403" r:id="rId6"/>
    <p:sldId id="404" r:id="rId7"/>
    <p:sldId id="405" r:id="rId8"/>
    <p:sldId id="401" r:id="rId9"/>
    <p:sldId id="354" r:id="rId10"/>
    <p:sldId id="441" r:id="rId11"/>
    <p:sldId id="350" r:id="rId12"/>
    <p:sldId id="407" r:id="rId13"/>
    <p:sldId id="369" r:id="rId14"/>
    <p:sldId id="433" r:id="rId15"/>
    <p:sldId id="434" r:id="rId16"/>
    <p:sldId id="435" r:id="rId17"/>
    <p:sldId id="436" r:id="rId18"/>
    <p:sldId id="437" r:id="rId19"/>
    <p:sldId id="439" r:id="rId20"/>
    <p:sldId id="440" r:id="rId21"/>
    <p:sldId id="442" r:id="rId22"/>
    <p:sldId id="432" r:id="rId23"/>
    <p:sldId id="382" r:id="rId24"/>
    <p:sldId id="383" r:id="rId25"/>
    <p:sldId id="44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30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5046" autoAdjust="0"/>
  </p:normalViewPr>
  <p:slideViewPr>
    <p:cSldViewPr snapToGrid="0">
      <p:cViewPr varScale="1">
        <p:scale>
          <a:sx n="119" d="100"/>
          <a:sy n="119" d="100"/>
        </p:scale>
        <p:origin x="96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EFE3C-2D75-4B78-A43E-F0706C7A8981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9B0F8-B856-4749-BED7-D3CD4A0E3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86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D6E8B-C974-4436-B294-C7BC11C06BE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answers to the same question – a young mother who wants to serve God struggles with the burdens</a:t>
            </a:r>
            <a:r>
              <a:rPr lang="en-US" baseline="0" dirty="0" smtClean="0"/>
              <a:t> of parenthood. One answered “just do it”, the other spoke of the works that they are immediately accountable for. Who was the wise woman?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9B0F8-B856-4749-BED7-D3CD4A0E30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1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B0F8-B856-4749-BED7-D3CD4A0E302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95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B0F8-B856-4749-BED7-D3CD4A0E30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42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B0F8-B856-4749-BED7-D3CD4A0E30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898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B0F8-B856-4749-BED7-D3CD4A0E30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41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B0F8-B856-4749-BED7-D3CD4A0E302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24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B0F8-B856-4749-BED7-D3CD4A0E302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693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B0F8-B856-4749-BED7-D3CD4A0E302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311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B0F8-B856-4749-BED7-D3CD4A0E302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808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B0F8-B856-4749-BED7-D3CD4A0E302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21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i="0" dirty="0" smtClean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B0F8-B856-4749-BED7-D3CD4A0E30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406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answers to the same question – a young mother who wants to serve God struggles with the burdens</a:t>
            </a:r>
            <a:r>
              <a:rPr lang="en-US" baseline="0" dirty="0" smtClean="0"/>
              <a:t> of parenthood. One answered “just do it”, the other spoke of the works that they are immediately accountable for. Who was the wise woman?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9B0F8-B856-4749-BED7-D3CD4A0E302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647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B0F8-B856-4749-BED7-D3CD4A0E302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263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B0F8-B856-4749-BED7-D3CD4A0E302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92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i="0" dirty="0" smtClean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B0F8-B856-4749-BED7-D3CD4A0E30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54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i="0" dirty="0" smtClean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B0F8-B856-4749-BED7-D3CD4A0E30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6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i="0" dirty="0" smtClean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B0F8-B856-4749-BED7-D3CD4A0E30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68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i="0" dirty="0" smtClean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B0F8-B856-4749-BED7-D3CD4A0E30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24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i="0" dirty="0" smtClean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B0F8-B856-4749-BED7-D3CD4A0E30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6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D6E8B-C974-4436-B294-C7BC11C06BE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46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297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30914-31E5-43DD-9AB5-B04EE578D095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56416-3612-4FEE-9288-A70B2D637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7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30914-31E5-43DD-9AB5-B04EE578D095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56416-3612-4FEE-9288-A70B2D637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2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30914-31E5-43DD-9AB5-B04EE578D095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56416-3612-4FEE-9288-A70B2D637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5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30914-31E5-43DD-9AB5-B04EE578D095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56416-3612-4FEE-9288-A70B2D637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7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30914-31E5-43DD-9AB5-B04EE578D095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56416-3612-4FEE-9288-A70B2D637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2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30914-31E5-43DD-9AB5-B04EE578D095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56416-3612-4FEE-9288-A70B2D637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5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30914-31E5-43DD-9AB5-B04EE578D095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56416-3612-4FEE-9288-A70B2D637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4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30914-31E5-43DD-9AB5-B04EE578D095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56416-3612-4FEE-9288-A70B2D637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5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30914-31E5-43DD-9AB5-B04EE578D095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56416-3612-4FEE-9288-A70B2D637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7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30914-31E5-43DD-9AB5-B04EE578D095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56416-3612-4FEE-9288-A70B2D637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30914-31E5-43DD-9AB5-B04EE578D095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56416-3612-4FEE-9288-A70B2D637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8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30914-31E5-43DD-9AB5-B04EE578D095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56416-3612-4FEE-9288-A70B2D637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6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HP_Administrator\Local Settings\Temporary Internet Files\Content.IE5\SAK2UTP7\0043588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28800"/>
          </a:xfrm>
        </p:spPr>
        <p:txBody>
          <a:bodyPr>
            <a:noAutofit/>
          </a:bodyPr>
          <a:lstStyle/>
          <a:p>
            <a:pPr algn="ctr"/>
            <a:r>
              <a:rPr lang="en-US" sz="13200" dirty="0">
                <a:solidFill>
                  <a:srgbClr val="FFFF00"/>
                </a:solidFill>
                <a:effectLst>
                  <a:glow rad="101600">
                    <a:srgbClr val="040404"/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Bell MT" pitchFamily="18" charset="0"/>
              </a:rPr>
              <a:t>Welcome!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04799" y="1904999"/>
            <a:ext cx="11625944" cy="4539343"/>
          </a:xfrm>
          <a:solidFill>
            <a:schemeClr val="bg2">
              <a:alpha val="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>
                <a:effectLst>
                  <a:glow rad="228600">
                    <a:srgbClr val="03080D"/>
                  </a:glow>
                </a:effectLst>
              </a:rPr>
              <a:t>Sunday</a:t>
            </a:r>
          </a:p>
          <a:p>
            <a:pPr lvl="1">
              <a:buNone/>
            </a:pPr>
            <a:r>
              <a:rPr lang="en-US" sz="4000" smtClean="0">
                <a:effectLst>
                  <a:glow rad="228600">
                    <a:srgbClr val="03080D"/>
                  </a:glow>
                </a:effectLst>
              </a:rPr>
              <a:t>Bible Study							9:30  AM</a:t>
            </a:r>
          </a:p>
          <a:p>
            <a:pPr lvl="1">
              <a:buNone/>
            </a:pPr>
            <a:r>
              <a:rPr lang="en-US" sz="4000" smtClean="0">
                <a:effectLst>
                  <a:glow rad="228600">
                    <a:srgbClr val="03080D"/>
                  </a:glow>
                </a:effectLst>
              </a:rPr>
              <a:t>Worship </a:t>
            </a:r>
            <a:r>
              <a:rPr lang="en-US" sz="4000" dirty="0">
                <a:effectLst>
                  <a:glow rad="228600">
                    <a:srgbClr val="03080D"/>
                  </a:glow>
                </a:effectLst>
              </a:rPr>
              <a:t>		  				</a:t>
            </a:r>
            <a:r>
              <a:rPr lang="en-US" sz="4000">
                <a:effectLst>
                  <a:glow rad="228600">
                    <a:srgbClr val="03080D"/>
                  </a:glow>
                </a:effectLst>
              </a:rPr>
              <a:t>	</a:t>
            </a:r>
            <a:r>
              <a:rPr lang="en-US" sz="4000" smtClean="0">
                <a:effectLst>
                  <a:glow rad="228600">
                    <a:srgbClr val="03080D"/>
                  </a:glow>
                </a:effectLst>
              </a:rPr>
              <a:t>	10:30 </a:t>
            </a:r>
            <a:r>
              <a:rPr lang="en-US" sz="4000" dirty="0">
                <a:effectLst>
                  <a:glow rad="228600">
                    <a:srgbClr val="03080D"/>
                  </a:glow>
                </a:effectLst>
              </a:rPr>
              <a:t>AM</a:t>
            </a:r>
          </a:p>
          <a:p>
            <a:pPr lvl="1">
              <a:buNone/>
            </a:pPr>
            <a:r>
              <a:rPr lang="en-US" sz="4000" smtClean="0">
                <a:effectLst>
                  <a:glow rad="228600">
                    <a:srgbClr val="03080D"/>
                  </a:glow>
                </a:effectLst>
              </a:rPr>
              <a:t>PM Bible </a:t>
            </a:r>
            <a:r>
              <a:rPr lang="en-US" sz="4000" dirty="0">
                <a:effectLst>
                  <a:glow rad="228600">
                    <a:srgbClr val="03080D"/>
                  </a:glow>
                </a:effectLst>
              </a:rPr>
              <a:t>Class (Livestream</a:t>
            </a:r>
            <a:r>
              <a:rPr lang="en-US" sz="4000">
                <a:effectLst>
                  <a:glow rad="228600">
                    <a:srgbClr val="03080D"/>
                  </a:glow>
                </a:effectLst>
              </a:rPr>
              <a:t>) </a:t>
            </a:r>
            <a:r>
              <a:rPr lang="en-US" sz="4000" smtClean="0">
                <a:effectLst>
                  <a:glow rad="228600">
                    <a:srgbClr val="03080D"/>
                  </a:glow>
                </a:effectLst>
              </a:rPr>
              <a:t> </a:t>
            </a:r>
            <a:r>
              <a:rPr lang="en-US" sz="4000" dirty="0">
                <a:effectLst>
                  <a:glow rad="228600">
                    <a:srgbClr val="03080D"/>
                  </a:glow>
                </a:effectLst>
              </a:rPr>
              <a:t>		</a:t>
            </a:r>
            <a:r>
              <a:rPr lang="en-US" sz="4000">
                <a:effectLst>
                  <a:glow rad="228600">
                    <a:srgbClr val="03080D"/>
                  </a:glow>
                </a:effectLst>
              </a:rPr>
              <a:t>	</a:t>
            </a:r>
            <a:r>
              <a:rPr lang="en-US" sz="4000" smtClean="0">
                <a:effectLst>
                  <a:glow rad="228600">
                    <a:srgbClr val="03080D"/>
                  </a:glow>
                </a:effectLst>
              </a:rPr>
              <a:t>	5:00  </a:t>
            </a:r>
            <a:r>
              <a:rPr lang="en-US" sz="4000" dirty="0">
                <a:effectLst>
                  <a:glow rad="228600">
                    <a:srgbClr val="03080D"/>
                  </a:glow>
                </a:effectLst>
              </a:rPr>
              <a:t>PM</a:t>
            </a:r>
          </a:p>
          <a:p>
            <a:pPr marL="0" indent="0">
              <a:buNone/>
            </a:pPr>
            <a:r>
              <a:rPr lang="en-US" sz="4000" b="1" dirty="0">
                <a:effectLst>
                  <a:glow rad="228600">
                    <a:srgbClr val="03080D"/>
                  </a:glow>
                </a:effectLst>
              </a:rPr>
              <a:t>Wednesday</a:t>
            </a:r>
          </a:p>
          <a:p>
            <a:pPr marL="487656" lvl="1" indent="0">
              <a:buNone/>
            </a:pPr>
            <a:r>
              <a:rPr lang="en-US" sz="4000" dirty="0">
                <a:effectLst>
                  <a:glow rad="228600">
                    <a:srgbClr val="03080D"/>
                  </a:glow>
                </a:effectLst>
              </a:rPr>
              <a:t>Bible Class 			 		</a:t>
            </a:r>
            <a:r>
              <a:rPr lang="en-US" sz="4000">
                <a:effectLst>
                  <a:glow rad="228600">
                    <a:srgbClr val="03080D"/>
                  </a:glow>
                </a:effectLst>
              </a:rPr>
              <a:t>	</a:t>
            </a:r>
            <a:r>
              <a:rPr lang="en-US" sz="4000" smtClean="0">
                <a:effectLst>
                  <a:glow rad="228600">
                    <a:srgbClr val="03080D"/>
                  </a:glow>
                </a:effectLst>
              </a:rPr>
              <a:t>	7:00  </a:t>
            </a:r>
            <a:r>
              <a:rPr lang="en-US" sz="4000" dirty="0">
                <a:effectLst>
                  <a:glow rad="228600">
                    <a:srgbClr val="03080D"/>
                  </a:glow>
                </a:effectLst>
              </a:rPr>
              <a:t>PM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585409" y="5867400"/>
            <a:ext cx="10972800" cy="685800"/>
          </a:xfrm>
          <a:prstGeom prst="rect">
            <a:avLst/>
          </a:prstGeom>
        </p:spPr>
        <p:txBody>
          <a:bodyPr vert="horz" lIns="0" tIns="60960" rIns="0" bIns="0" anchor="b">
            <a:normAutofit fontScale="97500"/>
          </a:bodyPr>
          <a:lstStyle/>
          <a:p>
            <a:pPr algn="ctr" defTabSz="1219140">
              <a:defRPr/>
            </a:pPr>
            <a:r>
              <a:rPr lang="en-US" sz="4000" dirty="0">
                <a:solidFill>
                  <a:schemeClr val="tx1">
                    <a:lumMod val="9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www.SunsetchurchofChrist.net</a:t>
            </a:r>
          </a:p>
        </p:txBody>
      </p:sp>
    </p:spTree>
    <p:extLst>
      <p:ext uri="{BB962C8B-B14F-4D97-AF65-F5344CB8AC3E}">
        <p14:creationId xmlns:p14="http://schemas.microsoft.com/office/powerpoint/2010/main" val="279587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357" y="0"/>
            <a:ext cx="13125358" cy="6858000"/>
          </a:xfrm>
        </p:spPr>
      </p:pic>
    </p:spTree>
    <p:extLst>
      <p:ext uri="{BB962C8B-B14F-4D97-AF65-F5344CB8AC3E}">
        <p14:creationId xmlns:p14="http://schemas.microsoft.com/office/powerpoint/2010/main" val="329634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022818"/>
            <a:ext cx="10058400" cy="38404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2932980"/>
          </a:xfrm>
        </p:spPr>
        <p:txBody>
          <a:bodyPr>
            <a:noAutofit/>
          </a:bodyPr>
          <a:lstStyle/>
          <a:p>
            <a:pPr algn="ctr"/>
            <a:r>
              <a:rPr lang="en-US" sz="8800" dirty="0" smtClean="0">
                <a:effectLst>
                  <a:glow rad="228600">
                    <a:srgbClr val="000000"/>
                  </a:glow>
                </a:effectLst>
                <a:latin typeface="+mn-lt"/>
              </a:rPr>
              <a:t>Works Prepared </a:t>
            </a:r>
            <a:br>
              <a:rPr lang="en-US" sz="8800" dirty="0" smtClean="0">
                <a:effectLst>
                  <a:glow rad="228600">
                    <a:srgbClr val="000000"/>
                  </a:glow>
                </a:effectLst>
                <a:latin typeface="+mn-lt"/>
              </a:rPr>
            </a:br>
            <a:r>
              <a:rPr lang="en-US" sz="8800" dirty="0" smtClean="0">
                <a:effectLst>
                  <a:glow rad="228600">
                    <a:srgbClr val="000000"/>
                  </a:glow>
                </a:effectLst>
                <a:latin typeface="+mn-lt"/>
              </a:rPr>
              <a:t>Beforehand</a:t>
            </a:r>
            <a:endParaRPr lang="en-US" sz="8800" dirty="0">
              <a:effectLst>
                <a:glow rad="228600">
                  <a:srgbClr val="000000"/>
                </a:glo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497" y="3657600"/>
            <a:ext cx="11477066" cy="337052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800" i="1" dirty="0" smtClean="0">
                <a:effectLst>
                  <a:glow rad="228600">
                    <a:srgbClr val="000000"/>
                  </a:glow>
                </a:effectLst>
              </a:rPr>
              <a:t>For </a:t>
            </a:r>
            <a:r>
              <a:rPr lang="en-US" sz="4800" i="1" dirty="0">
                <a:effectLst>
                  <a:glow rad="228600">
                    <a:srgbClr val="000000"/>
                  </a:glow>
                </a:effectLst>
              </a:rPr>
              <a:t>we are His workmanship, created in Christ Jesus for good works, which God prepared beforehand that we should walk in them</a:t>
            </a:r>
            <a:r>
              <a:rPr lang="en-US" sz="4800" i="1" dirty="0" smtClean="0">
                <a:effectLst>
                  <a:glow rad="228600">
                    <a:srgbClr val="000000"/>
                  </a:glow>
                </a:effectLst>
              </a:rPr>
              <a:t>.</a:t>
            </a:r>
            <a:r>
              <a:rPr lang="en-US" sz="4800" i="1" dirty="0">
                <a:effectLst>
                  <a:glow rad="228600">
                    <a:srgbClr val="000000"/>
                  </a:glow>
                </a:effectLst>
              </a:rPr>
              <a:t> </a:t>
            </a:r>
            <a:r>
              <a:rPr lang="en-US" sz="4800" i="1" dirty="0" smtClean="0">
                <a:effectLst>
                  <a:glow rad="228600">
                    <a:srgbClr val="000000"/>
                  </a:glow>
                </a:effectLst>
              </a:rPr>
              <a:t>									</a:t>
            </a:r>
            <a:r>
              <a:rPr lang="en-US" sz="4800" dirty="0" smtClean="0">
                <a:effectLst>
                  <a:glow rad="228600">
                    <a:srgbClr val="000000"/>
                  </a:glow>
                </a:effectLst>
              </a:rPr>
              <a:t>Ephesians </a:t>
            </a:r>
            <a:r>
              <a:rPr lang="en-US" sz="4800" dirty="0">
                <a:effectLst>
                  <a:glow rad="228600">
                    <a:srgbClr val="000000"/>
                  </a:glow>
                </a:effectLst>
              </a:rPr>
              <a:t>2:10 </a:t>
            </a:r>
          </a:p>
        </p:txBody>
      </p:sp>
    </p:spTree>
    <p:extLst>
      <p:ext uri="{BB962C8B-B14F-4D97-AF65-F5344CB8AC3E}">
        <p14:creationId xmlns:p14="http://schemas.microsoft.com/office/powerpoint/2010/main" val="394576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Autofit/>
          </a:bodyPr>
          <a:lstStyle/>
          <a:p>
            <a:pPr algn="ctr"/>
            <a:r>
              <a:rPr lang="en-US" sz="9900" dirty="0" smtClean="0">
                <a:effectLst>
                  <a:glow rad="228600">
                    <a:srgbClr val="000000"/>
                  </a:glow>
                </a:effectLst>
                <a:latin typeface="+mn-lt"/>
              </a:rPr>
              <a:t>What Are Works</a:t>
            </a:r>
            <a:endParaRPr lang="en-US" sz="9900" dirty="0">
              <a:effectLst>
                <a:glow rad="228600">
                  <a:srgbClr val="000000"/>
                </a:glo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497" y="1825624"/>
            <a:ext cx="11691670" cy="51094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5400" dirty="0" smtClean="0"/>
              <a:t>Things that we “do”</a:t>
            </a:r>
          </a:p>
          <a:p>
            <a:pPr marL="0" indent="0" algn="just">
              <a:buNone/>
            </a:pPr>
            <a:endParaRPr lang="en-US" sz="5400" dirty="0"/>
          </a:p>
          <a:p>
            <a:pPr marL="0" indent="0" algn="just">
              <a:buNone/>
            </a:pPr>
            <a:r>
              <a:rPr lang="en-US" sz="5400" dirty="0" smtClean="0"/>
              <a:t>Things God expects of </a:t>
            </a:r>
            <a:r>
              <a:rPr lang="en-US" sz="5400" dirty="0" smtClean="0"/>
              <a:t>us</a:t>
            </a:r>
          </a:p>
          <a:p>
            <a:pPr marL="0" indent="0" algn="just">
              <a:buNone/>
            </a:pPr>
            <a:endParaRPr lang="en-US" sz="5400" dirty="0"/>
          </a:p>
          <a:p>
            <a:pPr marL="0" indent="0" algn="just">
              <a:buNone/>
            </a:pPr>
            <a:r>
              <a:rPr lang="en-US" sz="5400" dirty="0" smtClean="0"/>
              <a:t>Our works were prepared before us</a:t>
            </a:r>
            <a:endParaRPr lang="en-US" sz="5400" dirty="0" smtClean="0"/>
          </a:p>
          <a:p>
            <a:pPr marL="0" indent="0" algn="just">
              <a:buNone/>
            </a:pPr>
            <a:endParaRPr lang="en-US" sz="5400" dirty="0"/>
          </a:p>
          <a:p>
            <a:pPr marL="0" indent="0" algn="just">
              <a:buNone/>
            </a:pP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3" t="772" r="19539"/>
          <a:stretch/>
        </p:blipFill>
        <p:spPr>
          <a:xfrm>
            <a:off x="8782725" y="1604209"/>
            <a:ext cx="3216442" cy="350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9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Autofit/>
          </a:bodyPr>
          <a:lstStyle/>
          <a:p>
            <a:pPr algn="ctr"/>
            <a:r>
              <a:rPr lang="en-US" sz="9900" dirty="0" smtClean="0">
                <a:effectLst>
                  <a:glow rad="228600">
                    <a:srgbClr val="000000"/>
                  </a:glow>
                </a:effectLst>
                <a:latin typeface="+mn-lt"/>
              </a:rPr>
              <a:t>Works of Ephesians</a:t>
            </a:r>
            <a:endParaRPr lang="en-US" sz="9900" dirty="0">
              <a:effectLst>
                <a:glow rad="228600">
                  <a:srgbClr val="000000"/>
                </a:glo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497" y="1825624"/>
            <a:ext cx="11377401" cy="51094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5400" dirty="0" smtClean="0"/>
              <a:t>1. Membership in the local church</a:t>
            </a:r>
          </a:p>
          <a:p>
            <a:pPr marL="0" indent="0" algn="just">
              <a:buNone/>
            </a:pPr>
            <a:r>
              <a:rPr lang="en-US" sz="5400" dirty="0" smtClean="0"/>
              <a:t>	Ephesians 4:11-16, </a:t>
            </a:r>
            <a:r>
              <a:rPr lang="en-US" sz="5400" dirty="0" smtClean="0"/>
              <a:t>5:11-20</a:t>
            </a:r>
          </a:p>
          <a:p>
            <a:pPr marL="0" indent="0" algn="just">
              <a:buNone/>
            </a:pPr>
            <a:endParaRPr lang="en-US" sz="5400" dirty="0" smtClean="0"/>
          </a:p>
          <a:p>
            <a:pPr marL="0" indent="0" algn="just">
              <a:buNone/>
            </a:pPr>
            <a:r>
              <a:rPr lang="en-US" sz="5400" dirty="0" smtClean="0"/>
              <a:t>Applying a family mindset</a:t>
            </a:r>
            <a:endParaRPr lang="en-US" sz="5000" dirty="0" smtClean="0"/>
          </a:p>
        </p:txBody>
      </p:sp>
    </p:spTree>
    <p:extLst>
      <p:ext uri="{BB962C8B-B14F-4D97-AF65-F5344CB8AC3E}">
        <p14:creationId xmlns:p14="http://schemas.microsoft.com/office/powerpoint/2010/main" val="48092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Autofit/>
          </a:bodyPr>
          <a:lstStyle/>
          <a:p>
            <a:pPr algn="ctr"/>
            <a:r>
              <a:rPr lang="en-US" sz="9900" dirty="0" smtClean="0">
                <a:effectLst>
                  <a:glow rad="228600">
                    <a:srgbClr val="000000"/>
                  </a:glow>
                </a:effectLst>
                <a:latin typeface="+mn-lt"/>
              </a:rPr>
              <a:t>Works of Ephesians</a:t>
            </a:r>
            <a:endParaRPr lang="en-US" sz="9900" dirty="0">
              <a:effectLst>
                <a:glow rad="228600">
                  <a:srgbClr val="000000"/>
                </a:glo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497" y="1825624"/>
            <a:ext cx="11377401" cy="51094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5400" dirty="0" smtClean="0"/>
              <a:t>2. Keeping ourselves without sin</a:t>
            </a:r>
          </a:p>
          <a:p>
            <a:pPr marL="0" indent="0" algn="just">
              <a:buNone/>
            </a:pPr>
            <a:r>
              <a:rPr lang="en-US" sz="5400" dirty="0" smtClean="0"/>
              <a:t>	Ephesians 4:17-32, 5:1-10 </a:t>
            </a:r>
            <a:endParaRPr lang="en-US" sz="5400" dirty="0" smtClean="0"/>
          </a:p>
          <a:p>
            <a:pPr marL="0" indent="0" algn="just">
              <a:buNone/>
            </a:pPr>
            <a:endParaRPr lang="en-US" sz="5400" dirty="0"/>
          </a:p>
          <a:p>
            <a:pPr marL="0" indent="0" algn="just">
              <a:buNone/>
            </a:pPr>
            <a:r>
              <a:rPr lang="en-US" sz="5400" dirty="0" smtClean="0"/>
              <a:t>Walking as Christ</a:t>
            </a:r>
            <a:endParaRPr lang="en-US" sz="5400" dirty="0"/>
          </a:p>
          <a:p>
            <a:pPr marL="0" indent="0" algn="just">
              <a:buNone/>
            </a:pPr>
            <a:r>
              <a:rPr lang="en-US" sz="5000" dirty="0"/>
              <a:t>	</a:t>
            </a:r>
            <a:endParaRPr lang="en-US" sz="5000" dirty="0" smtClean="0"/>
          </a:p>
        </p:txBody>
      </p:sp>
    </p:spTree>
    <p:extLst>
      <p:ext uri="{BB962C8B-B14F-4D97-AF65-F5344CB8AC3E}">
        <p14:creationId xmlns:p14="http://schemas.microsoft.com/office/powerpoint/2010/main" val="276907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Autofit/>
          </a:bodyPr>
          <a:lstStyle/>
          <a:p>
            <a:pPr algn="ctr"/>
            <a:r>
              <a:rPr lang="en-US" sz="9900" dirty="0" smtClean="0">
                <a:effectLst>
                  <a:glow rad="228600">
                    <a:srgbClr val="000000"/>
                  </a:glow>
                </a:effectLst>
                <a:latin typeface="+mn-lt"/>
              </a:rPr>
              <a:t>Works of Ephesians</a:t>
            </a:r>
            <a:endParaRPr lang="en-US" sz="9900" dirty="0">
              <a:effectLst>
                <a:glow rad="228600">
                  <a:srgbClr val="000000"/>
                </a:glo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497" y="1825624"/>
            <a:ext cx="11377401" cy="51094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5400" dirty="0" smtClean="0"/>
              <a:t>3. Pursuit of our marriage purposes</a:t>
            </a:r>
          </a:p>
          <a:p>
            <a:pPr marL="0" indent="0" algn="just">
              <a:buNone/>
            </a:pPr>
            <a:r>
              <a:rPr lang="en-US" sz="5400" dirty="0" smtClean="0"/>
              <a:t>	Ephesians 5:22-33 </a:t>
            </a:r>
            <a:endParaRPr lang="en-US" sz="5400" dirty="0" smtClean="0"/>
          </a:p>
          <a:p>
            <a:pPr marL="0" indent="0" algn="just">
              <a:buNone/>
            </a:pPr>
            <a:endParaRPr lang="en-US" sz="5400" dirty="0"/>
          </a:p>
          <a:p>
            <a:pPr marL="0" indent="0" algn="just">
              <a:buNone/>
            </a:pPr>
            <a:r>
              <a:rPr lang="en-US" sz="5400" dirty="0" smtClean="0"/>
              <a:t>Husbands who are responsible</a:t>
            </a:r>
          </a:p>
          <a:p>
            <a:pPr marL="0" indent="0" algn="just">
              <a:buNone/>
            </a:pPr>
            <a:r>
              <a:rPr lang="en-US" sz="5400" dirty="0" smtClean="0"/>
              <a:t>Wives who enable righteousness</a:t>
            </a:r>
            <a:endParaRPr lang="en-US" sz="5000" dirty="0" smtClean="0"/>
          </a:p>
        </p:txBody>
      </p:sp>
    </p:spTree>
    <p:extLst>
      <p:ext uri="{BB962C8B-B14F-4D97-AF65-F5344CB8AC3E}">
        <p14:creationId xmlns:p14="http://schemas.microsoft.com/office/powerpoint/2010/main" val="189044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Autofit/>
          </a:bodyPr>
          <a:lstStyle/>
          <a:p>
            <a:pPr algn="ctr"/>
            <a:r>
              <a:rPr lang="en-US" sz="9900" dirty="0" smtClean="0">
                <a:effectLst>
                  <a:glow rad="228600">
                    <a:srgbClr val="000000"/>
                  </a:glow>
                </a:effectLst>
                <a:latin typeface="+mn-lt"/>
              </a:rPr>
              <a:t>Works of Ephesians</a:t>
            </a:r>
            <a:endParaRPr lang="en-US" sz="9900" dirty="0">
              <a:effectLst>
                <a:glow rad="228600">
                  <a:srgbClr val="000000"/>
                </a:glo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497" y="1825624"/>
            <a:ext cx="11377401" cy="51094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5400" dirty="0" smtClean="0"/>
              <a:t>4. Honoring the home</a:t>
            </a:r>
          </a:p>
          <a:p>
            <a:pPr marL="0" indent="0" algn="just">
              <a:buNone/>
            </a:pPr>
            <a:r>
              <a:rPr lang="en-US" sz="5400" dirty="0" smtClean="0"/>
              <a:t>	Ephesians </a:t>
            </a:r>
            <a:r>
              <a:rPr lang="en-US" sz="5400" dirty="0" smtClean="0"/>
              <a:t>6:1-4</a:t>
            </a:r>
          </a:p>
          <a:p>
            <a:pPr marL="0" indent="0" algn="just">
              <a:buNone/>
            </a:pPr>
            <a:endParaRPr lang="en-US" sz="5400" dirty="0"/>
          </a:p>
          <a:p>
            <a:pPr marL="0" indent="0" algn="just">
              <a:buNone/>
            </a:pPr>
            <a:r>
              <a:rPr lang="en-US" sz="5400" dirty="0" smtClean="0"/>
              <a:t>Parents who focus on raising saints</a:t>
            </a:r>
          </a:p>
          <a:p>
            <a:pPr marL="0" indent="0" algn="just">
              <a:buNone/>
            </a:pPr>
            <a:r>
              <a:rPr lang="en-US" sz="5000" dirty="0" smtClean="0"/>
              <a:t>Children who manifest honor</a:t>
            </a:r>
            <a:endParaRPr lang="en-US" sz="5000" dirty="0" smtClean="0"/>
          </a:p>
        </p:txBody>
      </p:sp>
    </p:spTree>
    <p:extLst>
      <p:ext uri="{BB962C8B-B14F-4D97-AF65-F5344CB8AC3E}">
        <p14:creationId xmlns:p14="http://schemas.microsoft.com/office/powerpoint/2010/main" val="94754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Autofit/>
          </a:bodyPr>
          <a:lstStyle/>
          <a:p>
            <a:pPr algn="ctr"/>
            <a:r>
              <a:rPr lang="en-US" sz="9900" dirty="0" smtClean="0">
                <a:effectLst>
                  <a:glow rad="228600">
                    <a:srgbClr val="000000"/>
                  </a:glow>
                </a:effectLst>
                <a:latin typeface="+mn-lt"/>
              </a:rPr>
              <a:t>Works of Ephesians</a:t>
            </a:r>
            <a:endParaRPr lang="en-US" sz="9900" dirty="0">
              <a:effectLst>
                <a:glow rad="228600">
                  <a:srgbClr val="000000"/>
                </a:glo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497" y="1825624"/>
            <a:ext cx="11377401" cy="51094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5400" dirty="0" smtClean="0"/>
              <a:t>5. Working as though unto the Lord</a:t>
            </a:r>
          </a:p>
          <a:p>
            <a:pPr marL="0" indent="0" algn="just">
              <a:buNone/>
            </a:pPr>
            <a:r>
              <a:rPr lang="en-US" sz="5400" dirty="0" smtClean="0"/>
              <a:t>	Ephesians </a:t>
            </a:r>
            <a:r>
              <a:rPr lang="en-US" sz="5400" dirty="0" smtClean="0"/>
              <a:t>6:5-9</a:t>
            </a:r>
          </a:p>
          <a:p>
            <a:pPr marL="0" indent="0" algn="just">
              <a:buNone/>
            </a:pPr>
            <a:endParaRPr lang="en-US" sz="5400" dirty="0"/>
          </a:p>
          <a:p>
            <a:pPr marL="0" indent="0" algn="just">
              <a:buNone/>
            </a:pPr>
            <a:r>
              <a:rPr lang="en-US" sz="5000" dirty="0" smtClean="0"/>
              <a:t>Working as though to the Lord</a:t>
            </a:r>
          </a:p>
          <a:p>
            <a:pPr marL="0" indent="0" algn="just">
              <a:buNone/>
            </a:pPr>
            <a:r>
              <a:rPr lang="en-US" sz="5000" dirty="0" smtClean="0"/>
              <a:t>Overseeing as stewards</a:t>
            </a:r>
            <a:endParaRPr lang="en-US" sz="5000" dirty="0" smtClean="0"/>
          </a:p>
        </p:txBody>
      </p:sp>
    </p:spTree>
    <p:extLst>
      <p:ext uri="{BB962C8B-B14F-4D97-AF65-F5344CB8AC3E}">
        <p14:creationId xmlns:p14="http://schemas.microsoft.com/office/powerpoint/2010/main" val="50892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Autofit/>
          </a:bodyPr>
          <a:lstStyle/>
          <a:p>
            <a:pPr algn="ctr"/>
            <a:r>
              <a:rPr lang="en-US" sz="9900" dirty="0" smtClean="0">
                <a:effectLst>
                  <a:glow rad="228600">
                    <a:srgbClr val="000000"/>
                  </a:glow>
                </a:effectLst>
                <a:latin typeface="+mn-lt"/>
              </a:rPr>
              <a:t>Other Works</a:t>
            </a:r>
            <a:endParaRPr lang="en-US" sz="9900" dirty="0">
              <a:effectLst>
                <a:glow rad="228600">
                  <a:srgbClr val="000000"/>
                </a:glo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497" y="1825624"/>
            <a:ext cx="11377401" cy="51094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5400" dirty="0" smtClean="0"/>
              <a:t>Within these roles arise other works</a:t>
            </a:r>
          </a:p>
          <a:p>
            <a:pPr marL="0" indent="0" algn="just">
              <a:buNone/>
            </a:pPr>
            <a:r>
              <a:rPr lang="en-US" sz="5400" dirty="0"/>
              <a:t>	</a:t>
            </a:r>
            <a:r>
              <a:rPr lang="en-US" sz="5400" dirty="0" smtClean="0"/>
              <a:t>Church – deacons, teachers</a:t>
            </a:r>
          </a:p>
          <a:p>
            <a:pPr marL="0" indent="0" algn="just">
              <a:buNone/>
            </a:pPr>
            <a:r>
              <a:rPr lang="en-US" sz="5400" dirty="0"/>
              <a:t>	</a:t>
            </a:r>
            <a:r>
              <a:rPr lang="en-US" sz="5400" dirty="0" smtClean="0"/>
              <a:t>Home – coach, teacher</a:t>
            </a:r>
          </a:p>
          <a:p>
            <a:pPr marL="0" indent="0" algn="just">
              <a:buNone/>
            </a:pPr>
            <a:r>
              <a:rPr lang="en-US" sz="5400" dirty="0"/>
              <a:t>	</a:t>
            </a:r>
            <a:r>
              <a:rPr lang="en-US" sz="5400" dirty="0" smtClean="0"/>
              <a:t>Work – supervisor, administrator</a:t>
            </a:r>
            <a:endParaRPr lang="en-US" sz="5400" dirty="0"/>
          </a:p>
          <a:p>
            <a:pPr marL="0" indent="0" algn="just">
              <a:buNone/>
            </a:pPr>
            <a:r>
              <a:rPr lang="en-US" sz="5000" dirty="0"/>
              <a:t>	</a:t>
            </a:r>
            <a:endParaRPr lang="en-US" sz="5000" dirty="0" smtClean="0"/>
          </a:p>
        </p:txBody>
      </p:sp>
    </p:spTree>
    <p:extLst>
      <p:ext uri="{BB962C8B-B14F-4D97-AF65-F5344CB8AC3E}">
        <p14:creationId xmlns:p14="http://schemas.microsoft.com/office/powerpoint/2010/main" val="134949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Autofit/>
          </a:bodyPr>
          <a:lstStyle/>
          <a:p>
            <a:pPr algn="ctr"/>
            <a:r>
              <a:rPr lang="en-US" sz="9900" dirty="0" smtClean="0">
                <a:effectLst>
                  <a:glow rad="228600">
                    <a:srgbClr val="000000"/>
                  </a:glow>
                </a:effectLst>
                <a:latin typeface="+mn-lt"/>
              </a:rPr>
              <a:t>Other Works</a:t>
            </a:r>
            <a:endParaRPr lang="en-US" sz="9900" dirty="0">
              <a:effectLst>
                <a:glow rad="228600">
                  <a:srgbClr val="000000"/>
                </a:glo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497" y="1825624"/>
            <a:ext cx="11377401" cy="51094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5400" dirty="0" smtClean="0"/>
              <a:t>Within these roles arise other works</a:t>
            </a:r>
          </a:p>
          <a:p>
            <a:pPr marL="0" indent="0" algn="just">
              <a:buNone/>
            </a:pPr>
            <a:endParaRPr lang="en-US" sz="5400" dirty="0"/>
          </a:p>
          <a:p>
            <a:pPr marL="0" indent="0" algn="just">
              <a:buNone/>
            </a:pPr>
            <a:r>
              <a:rPr lang="en-US" sz="5400" dirty="0" smtClean="0"/>
              <a:t>Sometimes we lose perspective</a:t>
            </a:r>
          </a:p>
          <a:p>
            <a:pPr marL="0" indent="0" algn="just">
              <a:buNone/>
            </a:pPr>
            <a:r>
              <a:rPr lang="en-US" sz="5400" dirty="0"/>
              <a:t>	</a:t>
            </a:r>
            <a:r>
              <a:rPr lang="en-US" sz="5400" dirty="0" smtClean="0"/>
              <a:t>Preacher forgets to be a husband</a:t>
            </a:r>
          </a:p>
          <a:p>
            <a:pPr marL="0" indent="0" algn="just">
              <a:buNone/>
            </a:pPr>
            <a:r>
              <a:rPr lang="en-US" sz="5400" dirty="0"/>
              <a:t>	</a:t>
            </a:r>
            <a:r>
              <a:rPr lang="en-US" sz="5400" dirty="0" smtClean="0"/>
              <a:t>Parent forgets to be a worshipper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58846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Autofit/>
          </a:bodyPr>
          <a:lstStyle/>
          <a:p>
            <a:pPr algn="ctr"/>
            <a:r>
              <a:rPr lang="en-US" sz="9900" smtClean="0">
                <a:effectLst>
                  <a:glow rad="228600">
                    <a:srgbClr val="000000"/>
                  </a:glow>
                </a:effectLst>
                <a:latin typeface="+mn-lt"/>
              </a:rPr>
              <a:t>John 1:1</a:t>
            </a:r>
            <a:endParaRPr lang="en-US" sz="9900" dirty="0">
              <a:effectLst>
                <a:glow rad="228600">
                  <a:srgbClr val="000000"/>
                </a:glo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299" y="1690689"/>
            <a:ext cx="11377401" cy="50294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5000" smtClean="0"/>
              <a:t>The Word of God</a:t>
            </a:r>
            <a:endParaRPr lang="en-US" sz="5000"/>
          </a:p>
          <a:p>
            <a:pPr marL="0" indent="0" algn="just">
              <a:buNone/>
            </a:pPr>
            <a:endParaRPr lang="en-US" sz="5000" smtClean="0"/>
          </a:p>
          <a:p>
            <a:pPr marL="0" indent="0" algn="just">
              <a:buNone/>
            </a:pPr>
            <a:r>
              <a:rPr lang="en-US" sz="5000" smtClean="0"/>
              <a:t>Contrast with:</a:t>
            </a:r>
          </a:p>
          <a:p>
            <a:pPr marL="0" indent="0" algn="just">
              <a:buNone/>
            </a:pPr>
            <a:r>
              <a:rPr lang="en-US" sz="5000"/>
              <a:t>	Genesis 1:1</a:t>
            </a:r>
          </a:p>
          <a:p>
            <a:pPr marL="0" indent="0" algn="just">
              <a:buNone/>
            </a:pPr>
            <a:r>
              <a:rPr lang="en-US" sz="5000"/>
              <a:t>	</a:t>
            </a:r>
            <a:r>
              <a:rPr lang="en-US" sz="5000" smtClean="0"/>
              <a:t>Hebrews 1:1</a:t>
            </a:r>
          </a:p>
        </p:txBody>
      </p:sp>
    </p:spTree>
    <p:extLst>
      <p:ext uri="{BB962C8B-B14F-4D97-AF65-F5344CB8AC3E}">
        <p14:creationId xmlns:p14="http://schemas.microsoft.com/office/powerpoint/2010/main" val="364462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Autofit/>
          </a:bodyPr>
          <a:lstStyle/>
          <a:p>
            <a:pPr algn="ctr"/>
            <a:r>
              <a:rPr lang="en-US" sz="9900" dirty="0" smtClean="0">
                <a:effectLst>
                  <a:glow rad="228600">
                    <a:srgbClr val="000000"/>
                  </a:glow>
                </a:effectLst>
                <a:latin typeface="+mn-lt"/>
              </a:rPr>
              <a:t>Other Works</a:t>
            </a:r>
            <a:endParaRPr lang="en-US" sz="9900" dirty="0">
              <a:effectLst>
                <a:glow rad="228600">
                  <a:srgbClr val="000000"/>
                </a:glo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497" y="1825624"/>
            <a:ext cx="11377401" cy="51094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5400" dirty="0" smtClean="0"/>
              <a:t>Within these roles arise other works</a:t>
            </a:r>
          </a:p>
          <a:p>
            <a:pPr marL="0" indent="0" algn="just">
              <a:buNone/>
            </a:pPr>
            <a:endParaRPr lang="en-US" sz="5400" dirty="0"/>
          </a:p>
          <a:p>
            <a:pPr marL="0" indent="0" algn="just">
              <a:buNone/>
            </a:pPr>
            <a:r>
              <a:rPr lang="en-US" sz="5400" dirty="0" smtClean="0"/>
              <a:t>Sometimes we lose perspective</a:t>
            </a:r>
          </a:p>
          <a:p>
            <a:pPr marL="0" indent="0" algn="just">
              <a:buNone/>
            </a:pPr>
            <a:endParaRPr lang="en-US" sz="5400" dirty="0"/>
          </a:p>
          <a:p>
            <a:pPr marL="0" indent="0" algn="just">
              <a:buNone/>
            </a:pPr>
            <a:r>
              <a:rPr lang="en-US" sz="5400" dirty="0" smtClean="0"/>
              <a:t>Sometimes we feel guilty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3018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357" y="0"/>
            <a:ext cx="13125358" cy="6858000"/>
          </a:xfrm>
        </p:spPr>
      </p:pic>
    </p:spTree>
    <p:extLst>
      <p:ext uri="{BB962C8B-B14F-4D97-AF65-F5344CB8AC3E}">
        <p14:creationId xmlns:p14="http://schemas.microsoft.com/office/powerpoint/2010/main" val="404978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Autofit/>
          </a:bodyPr>
          <a:lstStyle/>
          <a:p>
            <a:pPr algn="ctr"/>
            <a:r>
              <a:rPr lang="en-US" sz="9900" dirty="0" smtClean="0">
                <a:latin typeface="+mn-lt"/>
              </a:rPr>
              <a:t>Works Prepared</a:t>
            </a:r>
            <a:endParaRPr lang="en-US" sz="99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338" y="1600200"/>
            <a:ext cx="11943346" cy="53129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000" dirty="0" smtClean="0"/>
              <a:t>Where are you at right now in your works?</a:t>
            </a:r>
          </a:p>
          <a:p>
            <a:pPr marL="0" indent="0">
              <a:buNone/>
            </a:pPr>
            <a:endParaRPr lang="en-US" sz="5000" dirty="0"/>
          </a:p>
          <a:p>
            <a:pPr marL="0" indent="0">
              <a:buNone/>
            </a:pPr>
            <a:r>
              <a:rPr lang="en-US" sz="5000" dirty="0" smtClean="0"/>
              <a:t>What do you need to be doing?</a:t>
            </a:r>
          </a:p>
          <a:p>
            <a:pPr marL="0" indent="0">
              <a:buNone/>
            </a:pPr>
            <a:endParaRPr lang="en-US" sz="5000" dirty="0"/>
          </a:p>
          <a:p>
            <a:pPr marL="0" indent="0">
              <a:buNone/>
            </a:pPr>
            <a:r>
              <a:rPr lang="en-US" sz="5000" dirty="0" smtClean="0"/>
              <a:t>What do you need to prepare yourself to do?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00489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Autofit/>
          </a:bodyPr>
          <a:lstStyle/>
          <a:p>
            <a:pPr algn="ctr"/>
            <a:r>
              <a:rPr lang="en-US" sz="9900" dirty="0" smtClean="0">
                <a:effectLst>
                  <a:glow rad="228600">
                    <a:srgbClr val="000000"/>
                  </a:glow>
                </a:effectLst>
                <a:latin typeface="+mn-lt"/>
              </a:rPr>
              <a:t>Your First Duty</a:t>
            </a:r>
            <a:endParaRPr lang="en-US" sz="9900" dirty="0">
              <a:effectLst>
                <a:glow rad="228600">
                  <a:srgbClr val="000000"/>
                </a:glo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70" y="1748569"/>
            <a:ext cx="11377401" cy="51094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5000" i="1" dirty="0"/>
              <a:t>Fear God and keep His commandments, </a:t>
            </a:r>
            <a:r>
              <a:rPr lang="en-US" sz="5000" i="1" dirty="0" smtClean="0"/>
              <a:t>  For </a:t>
            </a:r>
            <a:r>
              <a:rPr lang="en-US" sz="5000" i="1" dirty="0"/>
              <a:t>this is man's all</a:t>
            </a:r>
            <a:r>
              <a:rPr lang="en-US" sz="5000" i="1" dirty="0" smtClean="0"/>
              <a:t>.  													</a:t>
            </a:r>
            <a:r>
              <a:rPr lang="en-US" sz="5000" dirty="0" smtClean="0"/>
              <a:t>Ecclesiastes 12:13b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33643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Autofit/>
          </a:bodyPr>
          <a:lstStyle/>
          <a:p>
            <a:pPr algn="ctr"/>
            <a:r>
              <a:rPr lang="en-US" sz="9900" dirty="0" smtClean="0">
                <a:effectLst>
                  <a:glow rad="228600">
                    <a:srgbClr val="000000"/>
                  </a:glow>
                </a:effectLst>
                <a:latin typeface="+mn-lt"/>
              </a:rPr>
              <a:t>God’s Command</a:t>
            </a:r>
            <a:endParaRPr lang="en-US" sz="9900" dirty="0">
              <a:effectLst>
                <a:glow rad="228600">
                  <a:srgbClr val="000000"/>
                </a:glo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70" y="1748569"/>
            <a:ext cx="11377401" cy="51094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5000" dirty="0" smtClean="0"/>
              <a:t>To hear and believe His Son</a:t>
            </a:r>
          </a:p>
          <a:p>
            <a:pPr marL="0" indent="0" algn="just">
              <a:buNone/>
            </a:pPr>
            <a:r>
              <a:rPr lang="en-US" sz="5000" dirty="0" smtClean="0"/>
              <a:t>To confess our belief in His Son</a:t>
            </a:r>
          </a:p>
          <a:p>
            <a:pPr marL="0" indent="0" algn="just">
              <a:buNone/>
            </a:pPr>
            <a:r>
              <a:rPr lang="en-US" sz="5000" dirty="0" smtClean="0"/>
              <a:t>To turn away from the path of sin</a:t>
            </a:r>
          </a:p>
          <a:p>
            <a:pPr marL="0" indent="0" algn="just">
              <a:buNone/>
            </a:pPr>
            <a:r>
              <a:rPr lang="en-US" sz="5000" dirty="0" smtClean="0"/>
              <a:t>To be baptized into His Son</a:t>
            </a:r>
          </a:p>
          <a:p>
            <a:pPr marL="0" indent="0" algn="just">
              <a:buNone/>
            </a:pPr>
            <a:r>
              <a:rPr lang="en-US" sz="5000" dirty="0" smtClean="0"/>
              <a:t>To abide in the doctrine of His Son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89748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Autofit/>
          </a:bodyPr>
          <a:lstStyle/>
          <a:p>
            <a:pPr algn="ctr"/>
            <a:r>
              <a:rPr lang="en-US" sz="9900" dirty="0" smtClean="0">
                <a:effectLst>
                  <a:glow rad="228600">
                    <a:srgbClr val="000000"/>
                  </a:glow>
                </a:effectLst>
                <a:latin typeface="+mn-lt"/>
              </a:rPr>
              <a:t>John 1:1-5</a:t>
            </a:r>
            <a:endParaRPr lang="en-US" sz="9900" dirty="0">
              <a:effectLst>
                <a:glow rad="228600">
                  <a:srgbClr val="000000"/>
                </a:glo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299" y="1690689"/>
            <a:ext cx="11377401" cy="50294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5000" dirty="0" smtClean="0"/>
              <a:t>Jesus: </a:t>
            </a:r>
          </a:p>
          <a:p>
            <a:pPr marL="0" indent="0" algn="just">
              <a:buNone/>
            </a:pPr>
            <a:r>
              <a:rPr lang="en-US" sz="5000" dirty="0"/>
              <a:t>	</a:t>
            </a:r>
            <a:r>
              <a:rPr lang="en-US" sz="5000" dirty="0" smtClean="0"/>
              <a:t>The Word of God</a:t>
            </a:r>
          </a:p>
          <a:p>
            <a:pPr marL="0" indent="0" algn="just">
              <a:buNone/>
            </a:pPr>
            <a:r>
              <a:rPr lang="en-US" sz="5000" dirty="0"/>
              <a:t>	</a:t>
            </a:r>
            <a:r>
              <a:rPr lang="en-US" sz="5000" dirty="0" smtClean="0"/>
              <a:t>The Creator of all things (Heb. 1:1-2)</a:t>
            </a:r>
          </a:p>
          <a:p>
            <a:pPr marL="0" indent="0" algn="just">
              <a:buNone/>
            </a:pPr>
            <a:r>
              <a:rPr lang="en-US" sz="5000" dirty="0"/>
              <a:t>	</a:t>
            </a:r>
            <a:r>
              <a:rPr lang="en-US" sz="5000" dirty="0" smtClean="0"/>
              <a:t>Life </a:t>
            </a:r>
          </a:p>
          <a:p>
            <a:pPr marL="0" indent="0" algn="just">
              <a:buNone/>
            </a:pPr>
            <a:r>
              <a:rPr lang="en-US" sz="5000" dirty="0"/>
              <a:t>	</a:t>
            </a:r>
            <a:r>
              <a:rPr lang="en-US" sz="5000" dirty="0" smtClean="0"/>
              <a:t>The Light of the World</a:t>
            </a:r>
          </a:p>
        </p:txBody>
      </p:sp>
    </p:spTree>
    <p:extLst>
      <p:ext uri="{BB962C8B-B14F-4D97-AF65-F5344CB8AC3E}">
        <p14:creationId xmlns:p14="http://schemas.microsoft.com/office/powerpoint/2010/main" val="147924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Autofit/>
          </a:bodyPr>
          <a:lstStyle/>
          <a:p>
            <a:pPr algn="ctr"/>
            <a:r>
              <a:rPr lang="en-US" sz="9900" dirty="0" smtClean="0">
                <a:effectLst>
                  <a:glow rad="228600">
                    <a:srgbClr val="000000"/>
                  </a:glow>
                </a:effectLst>
                <a:latin typeface="+mn-lt"/>
              </a:rPr>
              <a:t>John 1:6-8, 15</a:t>
            </a:r>
            <a:endParaRPr lang="en-US" sz="9900" dirty="0">
              <a:effectLst>
                <a:glow rad="228600">
                  <a:srgbClr val="000000"/>
                </a:glo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299" y="1690689"/>
            <a:ext cx="11377401" cy="50294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5000" dirty="0" smtClean="0"/>
              <a:t>John the Baptist: </a:t>
            </a:r>
          </a:p>
          <a:p>
            <a:pPr marL="0" indent="0" algn="just">
              <a:buNone/>
            </a:pPr>
            <a:r>
              <a:rPr lang="en-US" sz="5000" dirty="0"/>
              <a:t>	</a:t>
            </a:r>
            <a:r>
              <a:rPr lang="en-US" sz="5000" dirty="0" smtClean="0"/>
              <a:t>To bear witness of the Light</a:t>
            </a:r>
          </a:p>
          <a:p>
            <a:pPr marL="0" indent="0" algn="just">
              <a:buNone/>
            </a:pPr>
            <a:r>
              <a:rPr lang="en-US" sz="5000" i="1" dirty="0"/>
              <a:t>	</a:t>
            </a:r>
            <a:r>
              <a:rPr lang="en-US" sz="5000" i="1" dirty="0" smtClean="0"/>
              <a:t>“Bore witness”</a:t>
            </a:r>
          </a:p>
          <a:p>
            <a:pPr marL="0" indent="0" algn="just">
              <a:buNone/>
            </a:pPr>
            <a:r>
              <a:rPr lang="en-US" sz="5000" i="1" dirty="0"/>
              <a:t>	</a:t>
            </a:r>
            <a:r>
              <a:rPr lang="en-US" sz="5000" i="1" dirty="0" smtClean="0"/>
              <a:t>“Testified”</a:t>
            </a:r>
          </a:p>
          <a:p>
            <a:pPr marL="0" indent="0" algn="just">
              <a:buNone/>
            </a:pPr>
            <a:r>
              <a:rPr lang="en-US" sz="5000" i="1" dirty="0"/>
              <a:t>	</a:t>
            </a:r>
            <a:r>
              <a:rPr lang="en-US" sz="5000" i="1" dirty="0" smtClean="0"/>
              <a:t>“Confessed”</a:t>
            </a:r>
          </a:p>
        </p:txBody>
      </p:sp>
    </p:spTree>
    <p:extLst>
      <p:ext uri="{BB962C8B-B14F-4D97-AF65-F5344CB8AC3E}">
        <p14:creationId xmlns:p14="http://schemas.microsoft.com/office/powerpoint/2010/main" val="342505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Autofit/>
          </a:bodyPr>
          <a:lstStyle/>
          <a:p>
            <a:pPr algn="ctr"/>
            <a:r>
              <a:rPr lang="en-US" sz="9900" dirty="0" smtClean="0">
                <a:effectLst>
                  <a:glow rad="228600">
                    <a:srgbClr val="000000"/>
                  </a:glow>
                </a:effectLst>
                <a:latin typeface="+mn-lt"/>
              </a:rPr>
              <a:t>John 1:9-18</a:t>
            </a:r>
            <a:endParaRPr lang="en-US" sz="9900" dirty="0">
              <a:effectLst>
                <a:glow rad="228600">
                  <a:srgbClr val="000000"/>
                </a:glo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299" y="1690689"/>
            <a:ext cx="11377401" cy="50294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5000" dirty="0" smtClean="0"/>
              <a:t>The True Light</a:t>
            </a:r>
          </a:p>
          <a:p>
            <a:pPr marL="0" indent="0" algn="just">
              <a:buNone/>
            </a:pPr>
            <a:r>
              <a:rPr lang="en-US" sz="5000" dirty="0"/>
              <a:t>	</a:t>
            </a:r>
            <a:r>
              <a:rPr lang="en-US" sz="5000" dirty="0" smtClean="0"/>
              <a:t>Rejected by His own</a:t>
            </a:r>
          </a:p>
          <a:p>
            <a:pPr marL="0" indent="0" algn="just">
              <a:buNone/>
            </a:pPr>
            <a:r>
              <a:rPr lang="en-US" sz="5000" dirty="0"/>
              <a:t>	</a:t>
            </a:r>
            <a:r>
              <a:rPr lang="en-US" sz="5000" dirty="0" smtClean="0"/>
              <a:t>Received by those born of God (3:3)</a:t>
            </a:r>
          </a:p>
          <a:p>
            <a:pPr marL="0" indent="0" algn="just">
              <a:buNone/>
            </a:pPr>
            <a:r>
              <a:rPr lang="en-US" sz="5000" dirty="0"/>
              <a:t>	</a:t>
            </a:r>
            <a:r>
              <a:rPr lang="en-US" sz="5000" dirty="0" smtClean="0"/>
              <a:t>In the flesh:</a:t>
            </a:r>
          </a:p>
          <a:p>
            <a:pPr marL="0" indent="0" algn="just">
              <a:buNone/>
            </a:pPr>
            <a:r>
              <a:rPr lang="en-US" sz="5000" dirty="0"/>
              <a:t>	</a:t>
            </a:r>
            <a:r>
              <a:rPr lang="en-US" sz="5000" dirty="0" smtClean="0"/>
              <a:t>	(Unseen) Glory of the Father</a:t>
            </a:r>
          </a:p>
          <a:p>
            <a:pPr marL="0" indent="0" algn="just">
              <a:buNone/>
            </a:pPr>
            <a:r>
              <a:rPr lang="en-US" sz="5000" dirty="0"/>
              <a:t>	</a:t>
            </a:r>
            <a:r>
              <a:rPr lang="en-US" sz="5000" dirty="0" smtClean="0"/>
              <a:t>	“</a:t>
            </a:r>
            <a:r>
              <a:rPr lang="en-US" sz="5000" i="1" dirty="0" smtClean="0"/>
              <a:t>Only Begotten” </a:t>
            </a:r>
          </a:p>
        </p:txBody>
      </p:sp>
    </p:spTree>
    <p:extLst>
      <p:ext uri="{BB962C8B-B14F-4D97-AF65-F5344CB8AC3E}">
        <p14:creationId xmlns:p14="http://schemas.microsoft.com/office/powerpoint/2010/main" val="396429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Autofit/>
          </a:bodyPr>
          <a:lstStyle/>
          <a:p>
            <a:pPr algn="ctr"/>
            <a:r>
              <a:rPr lang="en-US" sz="9900" dirty="0" smtClean="0">
                <a:effectLst>
                  <a:glow rad="228600">
                    <a:srgbClr val="000000"/>
                  </a:glow>
                </a:effectLst>
                <a:latin typeface="+mn-lt"/>
              </a:rPr>
              <a:t>John 1:19-28</a:t>
            </a:r>
            <a:endParaRPr lang="en-US" sz="9900" dirty="0">
              <a:effectLst>
                <a:glow rad="228600">
                  <a:srgbClr val="000000"/>
                </a:glo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299" y="1690689"/>
            <a:ext cx="11377401" cy="50294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5000" dirty="0" smtClean="0"/>
              <a:t>Who was John the Baptist?</a:t>
            </a:r>
          </a:p>
          <a:p>
            <a:pPr marL="0" indent="0" algn="just">
              <a:buNone/>
            </a:pPr>
            <a:r>
              <a:rPr lang="en-US" sz="5000" dirty="0"/>
              <a:t>	</a:t>
            </a:r>
            <a:r>
              <a:rPr lang="en-US" sz="5000" dirty="0" smtClean="0"/>
              <a:t>Not the Christ</a:t>
            </a:r>
          </a:p>
          <a:p>
            <a:pPr marL="0" indent="0" algn="just">
              <a:buNone/>
            </a:pPr>
            <a:r>
              <a:rPr lang="en-US" sz="5000" dirty="0"/>
              <a:t>	</a:t>
            </a:r>
            <a:r>
              <a:rPr lang="en-US" sz="5000" dirty="0" smtClean="0"/>
              <a:t>Not the Prophet (Deut. 18:18)</a:t>
            </a:r>
          </a:p>
          <a:p>
            <a:pPr marL="0" indent="0" algn="just">
              <a:buNone/>
            </a:pPr>
            <a:r>
              <a:rPr lang="en-US" sz="5000" dirty="0"/>
              <a:t>	</a:t>
            </a:r>
            <a:r>
              <a:rPr lang="en-US" sz="5000" dirty="0" smtClean="0"/>
              <a:t>Not Elijah (Matthew 17:10-13?)</a:t>
            </a:r>
          </a:p>
        </p:txBody>
      </p:sp>
    </p:spTree>
    <p:extLst>
      <p:ext uri="{BB962C8B-B14F-4D97-AF65-F5344CB8AC3E}">
        <p14:creationId xmlns:p14="http://schemas.microsoft.com/office/powerpoint/2010/main" val="335729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Autofit/>
          </a:bodyPr>
          <a:lstStyle/>
          <a:p>
            <a:pPr algn="ctr"/>
            <a:r>
              <a:rPr lang="en-US" sz="9900" dirty="0" smtClean="0">
                <a:effectLst>
                  <a:glow rad="228600">
                    <a:srgbClr val="000000"/>
                  </a:glow>
                </a:effectLst>
                <a:latin typeface="+mn-lt"/>
              </a:rPr>
              <a:t>John 1:19-28</a:t>
            </a:r>
            <a:endParaRPr lang="en-US" sz="9900" dirty="0">
              <a:effectLst>
                <a:glow rad="228600">
                  <a:srgbClr val="000000"/>
                </a:glo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299" y="1690689"/>
            <a:ext cx="11703836" cy="50294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5000" dirty="0" smtClean="0"/>
              <a:t>Who was John the Baptist?</a:t>
            </a:r>
          </a:p>
          <a:p>
            <a:pPr marL="0" indent="0" algn="just">
              <a:buNone/>
            </a:pPr>
            <a:r>
              <a:rPr lang="en-US" sz="5000" dirty="0"/>
              <a:t>	</a:t>
            </a:r>
            <a:r>
              <a:rPr lang="en-US" sz="5000" dirty="0" smtClean="0"/>
              <a:t>Isaiah 40:3 – Voice in the Wilderness</a:t>
            </a:r>
          </a:p>
          <a:p>
            <a:pPr marL="0" indent="0" algn="just">
              <a:buNone/>
            </a:pPr>
            <a:r>
              <a:rPr lang="en-US" sz="5000" dirty="0"/>
              <a:t>	</a:t>
            </a:r>
            <a:r>
              <a:rPr lang="en-US" sz="5000" dirty="0" smtClean="0"/>
              <a:t>Malachi 4:5-6 – Elijah </a:t>
            </a:r>
          </a:p>
        </p:txBody>
      </p:sp>
    </p:spTree>
    <p:extLst>
      <p:ext uri="{BB962C8B-B14F-4D97-AF65-F5344CB8AC3E}">
        <p14:creationId xmlns:p14="http://schemas.microsoft.com/office/powerpoint/2010/main" val="303625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HP_Administrator\Local Settings\Temporary Internet Files\Content.IE5\SAK2UTP7\0043588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28800"/>
          </a:xfrm>
        </p:spPr>
        <p:txBody>
          <a:bodyPr>
            <a:noAutofit/>
          </a:bodyPr>
          <a:lstStyle/>
          <a:p>
            <a:pPr algn="ctr"/>
            <a:r>
              <a:rPr lang="en-US" sz="13200" dirty="0">
                <a:solidFill>
                  <a:srgbClr val="FFFF00"/>
                </a:solidFill>
                <a:effectLst>
                  <a:glow rad="101600">
                    <a:srgbClr val="040404"/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Bell MT" pitchFamily="18" charset="0"/>
              </a:rPr>
              <a:t>Welcome!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04799" y="1904999"/>
            <a:ext cx="11480801" cy="4829629"/>
          </a:xfrm>
          <a:solidFill>
            <a:schemeClr val="bg2">
              <a:alpha val="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>
                <a:effectLst>
                  <a:glow rad="228600">
                    <a:srgbClr val="03080D"/>
                  </a:glow>
                </a:effectLst>
              </a:rPr>
              <a:t>Sunday</a:t>
            </a:r>
          </a:p>
          <a:p>
            <a:pPr lvl="1">
              <a:buNone/>
            </a:pPr>
            <a:r>
              <a:rPr lang="en-US" sz="4000" smtClean="0">
                <a:effectLst>
                  <a:glow rad="228600">
                    <a:srgbClr val="03080D"/>
                  </a:glow>
                </a:effectLst>
              </a:rPr>
              <a:t>Bible Study						9:30  AM</a:t>
            </a:r>
          </a:p>
          <a:p>
            <a:pPr lvl="1">
              <a:buNone/>
            </a:pPr>
            <a:r>
              <a:rPr lang="en-US" sz="4000" smtClean="0">
                <a:effectLst>
                  <a:glow rad="228600">
                    <a:srgbClr val="03080D"/>
                  </a:glow>
                </a:effectLst>
              </a:rPr>
              <a:t>Worship </a:t>
            </a:r>
            <a:r>
              <a:rPr lang="en-US" sz="4000" dirty="0">
                <a:effectLst>
                  <a:glow rad="228600">
                    <a:srgbClr val="03080D"/>
                  </a:glow>
                </a:effectLst>
              </a:rPr>
              <a:t>		  				</a:t>
            </a:r>
            <a:r>
              <a:rPr lang="en-US" sz="4000">
                <a:effectLst>
                  <a:glow rad="228600">
                    <a:srgbClr val="03080D"/>
                  </a:glow>
                </a:effectLst>
              </a:rPr>
              <a:t>	</a:t>
            </a:r>
            <a:r>
              <a:rPr lang="en-US" sz="4000" smtClean="0">
                <a:effectLst>
                  <a:glow rad="228600">
                    <a:srgbClr val="03080D"/>
                  </a:glow>
                </a:effectLst>
              </a:rPr>
              <a:t>10:30 </a:t>
            </a:r>
            <a:r>
              <a:rPr lang="en-US" sz="4000" dirty="0">
                <a:effectLst>
                  <a:glow rad="228600">
                    <a:srgbClr val="03080D"/>
                  </a:glow>
                </a:effectLst>
              </a:rPr>
              <a:t>AM</a:t>
            </a:r>
          </a:p>
          <a:p>
            <a:pPr lvl="1">
              <a:buNone/>
            </a:pPr>
            <a:r>
              <a:rPr lang="en-US" sz="4000" smtClean="0">
                <a:effectLst>
                  <a:glow rad="228600">
                    <a:srgbClr val="03080D"/>
                  </a:glow>
                </a:effectLst>
              </a:rPr>
              <a:t>PM Bible </a:t>
            </a:r>
            <a:r>
              <a:rPr lang="en-US" sz="4000" dirty="0">
                <a:effectLst>
                  <a:glow rad="228600">
                    <a:srgbClr val="03080D"/>
                  </a:glow>
                </a:effectLst>
              </a:rPr>
              <a:t>Class (Livestream</a:t>
            </a:r>
            <a:r>
              <a:rPr lang="en-US" sz="4000">
                <a:effectLst>
                  <a:glow rad="228600">
                    <a:srgbClr val="03080D"/>
                  </a:glow>
                </a:effectLst>
              </a:rPr>
              <a:t>) </a:t>
            </a:r>
            <a:r>
              <a:rPr lang="en-US" sz="4000" smtClean="0">
                <a:effectLst>
                  <a:glow rad="228600">
                    <a:srgbClr val="03080D"/>
                  </a:glow>
                </a:effectLst>
              </a:rPr>
              <a:t> </a:t>
            </a:r>
            <a:r>
              <a:rPr lang="en-US" sz="4000" dirty="0">
                <a:effectLst>
                  <a:glow rad="228600">
                    <a:srgbClr val="03080D"/>
                  </a:glow>
                </a:effectLst>
              </a:rPr>
              <a:t>			5:00  PM</a:t>
            </a:r>
          </a:p>
          <a:p>
            <a:pPr marL="0" indent="0">
              <a:buNone/>
            </a:pPr>
            <a:r>
              <a:rPr lang="en-US" sz="4000" b="1" dirty="0">
                <a:effectLst>
                  <a:glow rad="228600">
                    <a:srgbClr val="03080D"/>
                  </a:glow>
                </a:effectLst>
              </a:rPr>
              <a:t>Wednesday</a:t>
            </a:r>
          </a:p>
          <a:p>
            <a:pPr marL="487656" lvl="1" indent="0">
              <a:buNone/>
            </a:pPr>
            <a:r>
              <a:rPr lang="en-US" sz="4000" dirty="0">
                <a:effectLst>
                  <a:glow rad="228600">
                    <a:srgbClr val="03080D"/>
                  </a:glow>
                </a:effectLst>
              </a:rPr>
              <a:t>Bible Class 			 			7:00  PM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585409" y="5867400"/>
            <a:ext cx="10972800" cy="685800"/>
          </a:xfrm>
          <a:prstGeom prst="rect">
            <a:avLst/>
          </a:prstGeom>
        </p:spPr>
        <p:txBody>
          <a:bodyPr vert="horz" lIns="0" tIns="60960" rIns="0" bIns="0" anchor="b">
            <a:normAutofit fontScale="97500"/>
          </a:bodyPr>
          <a:lstStyle/>
          <a:p>
            <a:pPr algn="ctr" defTabSz="1219140">
              <a:defRPr/>
            </a:pPr>
            <a:r>
              <a:rPr lang="en-US" sz="4000" dirty="0">
                <a:solidFill>
                  <a:schemeClr val="tx1">
                    <a:lumMod val="9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www.SunsetchurchofChrist.net</a:t>
            </a:r>
          </a:p>
        </p:txBody>
      </p:sp>
    </p:spTree>
    <p:extLst>
      <p:ext uri="{BB962C8B-B14F-4D97-AF65-F5344CB8AC3E}">
        <p14:creationId xmlns:p14="http://schemas.microsoft.com/office/powerpoint/2010/main" val="51515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28117"/>
              </p:ext>
            </p:extLst>
          </p:nvPr>
        </p:nvGraphicFramePr>
        <p:xfrm>
          <a:off x="-133350" y="-1"/>
          <a:ext cx="12325350" cy="6858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{D7AC3CCA-C797-4891-BE02-D94E43425B78}</a:tableStyleId>
              </a:tblPr>
              <a:tblGrid>
                <a:gridCol w="61626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626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Opening Prayer</a:t>
                      </a: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Michael Hetzer</a:t>
                      </a:r>
                      <a:endParaRPr lang="en-US" sz="29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Song – </a:t>
                      </a: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Craig Foster</a:t>
                      </a:r>
                      <a:endParaRPr lang="en-US" sz="29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 cap="none" spc="0" baseline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Scripture Reading </a:t>
                      </a:r>
                      <a:endParaRPr lang="en-US" sz="29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Ryan Sollars</a:t>
                      </a:r>
                      <a:endParaRPr lang="en-US" sz="29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Song – </a:t>
                      </a: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Craig Foster</a:t>
                      </a: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Song – </a:t>
                      </a:r>
                      <a:endParaRPr lang="en-US" sz="29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Craig Foster</a:t>
                      </a: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Lord’s Supper</a:t>
                      </a: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Ryan Sollars</a:t>
                      </a: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Song – </a:t>
                      </a: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Craig Foster</a:t>
                      </a: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 cap="none" spc="0" baseline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Collection Prayer</a:t>
                      </a:r>
                      <a:endParaRPr lang="en-US" sz="29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Ryan Sollars</a:t>
                      </a: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Song – </a:t>
                      </a: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Craig Foster</a:t>
                      </a: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Lesson</a:t>
                      </a: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Brian Haines</a:t>
                      </a: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Song </a:t>
                      </a:r>
                      <a:r>
                        <a:rPr lang="en-US" sz="29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284 </a:t>
                      </a:r>
                      <a:endParaRPr lang="en-US" sz="29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Craig Foster</a:t>
                      </a: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Closing</a:t>
                      </a: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Anthony Ward</a:t>
                      </a:r>
                      <a:endParaRPr lang="en-US" sz="29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540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26886</TotalTime>
  <Words>433</Words>
  <Application>Microsoft Office PowerPoint</Application>
  <PresentationFormat>Widescreen</PresentationFormat>
  <Paragraphs>167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Bell MT</vt:lpstr>
      <vt:lpstr>Calibri</vt:lpstr>
      <vt:lpstr>Calibri Light</vt:lpstr>
      <vt:lpstr>system-ui</vt:lpstr>
      <vt:lpstr>Office Theme</vt:lpstr>
      <vt:lpstr>Welcome!</vt:lpstr>
      <vt:lpstr>John 1:1</vt:lpstr>
      <vt:lpstr>John 1:1-5</vt:lpstr>
      <vt:lpstr>John 1:6-8, 15</vt:lpstr>
      <vt:lpstr>John 1:9-18</vt:lpstr>
      <vt:lpstr>John 1:19-28</vt:lpstr>
      <vt:lpstr>John 1:19-28</vt:lpstr>
      <vt:lpstr>Welcome!</vt:lpstr>
      <vt:lpstr>PowerPoint Presentation</vt:lpstr>
      <vt:lpstr>PowerPoint Presentation</vt:lpstr>
      <vt:lpstr>Works Prepared  Beforehand</vt:lpstr>
      <vt:lpstr>What Are Works</vt:lpstr>
      <vt:lpstr>Works of Ephesians</vt:lpstr>
      <vt:lpstr>Works of Ephesians</vt:lpstr>
      <vt:lpstr>Works of Ephesians</vt:lpstr>
      <vt:lpstr>Works of Ephesians</vt:lpstr>
      <vt:lpstr>Works of Ephesians</vt:lpstr>
      <vt:lpstr>Other Works</vt:lpstr>
      <vt:lpstr>Other Works</vt:lpstr>
      <vt:lpstr>Other Works</vt:lpstr>
      <vt:lpstr>PowerPoint Presentation</vt:lpstr>
      <vt:lpstr>Works Prepared</vt:lpstr>
      <vt:lpstr>PowerPoint Presentation</vt:lpstr>
      <vt:lpstr>Your First Duty</vt:lpstr>
      <vt:lpstr>God’s Command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BRIAN HAINES</dc:creator>
  <cp:lastModifiedBy>Microsoft account</cp:lastModifiedBy>
  <cp:revision>153</cp:revision>
  <dcterms:created xsi:type="dcterms:W3CDTF">2015-10-07T16:10:20Z</dcterms:created>
  <dcterms:modified xsi:type="dcterms:W3CDTF">2021-07-17T21:33:35Z</dcterms:modified>
</cp:coreProperties>
</file>